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did Zheng Xie live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478582" y="1478998"/>
            <a:ext cx="292604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73</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years.</a:t>
            </a:r>
            <a:endParaRPr lang="zh-CN" altLang="en-US"/>
          </a:p>
        </p:txBody>
      </p:sp>
      <p:sp>
        <p:nvSpPr>
          <p:cNvPr id="4" name="内容占位符 2"/>
          <p:cNvSpPr txBox="1">
            <a:spLocks/>
          </p:cNvSpPr>
          <p:nvPr/>
        </p:nvSpPr>
        <p:spPr bwMode="auto">
          <a:xfrm>
            <a:off x="360854" y="2364521"/>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 poet Zheng Xie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1693</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1766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1766</a:t>
            </a:r>
            <a:r>
              <a:rPr lang="zh-CN" altLang="en-US"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1693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，因此郑燮活到了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924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bamboo’s root planted deep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467366" y="1533754"/>
            <a:ext cx="3934152"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In broken rock.</a:t>
            </a:r>
            <a:endParaRPr lang="zh-CN" altLang="en-US"/>
          </a:p>
        </p:txBody>
      </p:sp>
      <p:sp>
        <p:nvSpPr>
          <p:cNvPr id="4" name="内容占位符 2"/>
          <p:cNvSpPr txBox="1">
            <a:spLocks/>
          </p:cNvSpPr>
          <p:nvPr/>
        </p:nvSpPr>
        <p:spPr bwMode="auto">
          <a:xfrm>
            <a:off x="360854" y="2337238"/>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toothlike root in broken rock is planted deep</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可知，竹子的根像牙齿一样深深地扎在破碎的岩石中。</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248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Zheng Xie want to tell 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64533"/>
            <a:ext cx="1127896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We must persevere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and never give up when things are hard.</a:t>
            </a:r>
            <a:endParaRPr lang="zh-CN" altLang="en-US"/>
          </a:p>
        </p:txBody>
      </p:sp>
      <p:sp>
        <p:nvSpPr>
          <p:cNvPr id="4" name="内容占位符 2"/>
          <p:cNvSpPr txBox="1">
            <a:spLocks/>
          </p:cNvSpPr>
          <p:nvPr/>
        </p:nvSpPr>
        <p:spPr bwMode="auto">
          <a:xfrm>
            <a:off x="360854" y="312927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must persevere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锲而不舍</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never give up when things are hard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可知，郑燮想告诉我们：我们必须坚持到底，遇到困难时决不能放弃。</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420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Kipling use many “ifs” in his poem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65968"/>
            <a:ext cx="1127896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To show readers that people may face many difficult times and ups and downs in their lives.</a:t>
            </a:r>
            <a:endParaRPr lang="zh-CN" altLang="en-US"/>
          </a:p>
        </p:txBody>
      </p:sp>
    </p:spTree>
    <p:extLst>
      <p:ext uri="{BB962C8B-B14F-4D97-AF65-F5344CB8AC3E}">
        <p14:creationId xmlns:p14="http://schemas.microsoft.com/office/powerpoint/2010/main" val="3823111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细节理解题。根据倒数第二段中的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“Using many ‘ifs’ in the poem, the poet shows readers that people may face many difficult times and ups and downs in their lives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可知，吉卜林在他的诗中使用了很多</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是为了向读者展示人们在生活中可能会面临许多困难和</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起起落落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2224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Kipling call on 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452704" y="1470372"/>
            <a:ext cx="890270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To stay strong in failure or times of trouble.</a:t>
            </a:r>
            <a:endParaRPr lang="zh-CN" altLang="en-US"/>
          </a:p>
        </p:txBody>
      </p:sp>
      <p:sp>
        <p:nvSpPr>
          <p:cNvPr id="4" name="内容占位符 2"/>
          <p:cNvSpPr txBox="1">
            <a:spLocks/>
          </p:cNvSpPr>
          <p:nvPr/>
        </p:nvSpPr>
        <p:spPr bwMode="auto">
          <a:xfrm>
            <a:off x="360854" y="233418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this case, Kipling calls on people to stay strong in failure or times of trouble”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可知，吉卜林呼吁我们在失败或困难时期保持</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坚强。</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777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56004"/>
            <a:ext cx="11485848" cy="4561228"/>
          </a:xfrm>
          <a:prstGeom prst="rect">
            <a:avLst/>
          </a:prstGeom>
        </p:spPr>
      </p:pic>
      <p:pic>
        <p:nvPicPr>
          <p:cNvPr id="10" name="译文.eps" descr="id:2147487336;FounderCES"/>
          <p:cNvPicPr/>
          <p:nvPr/>
        </p:nvPicPr>
        <p:blipFill>
          <a:blip r:embed="rId3"/>
          <a:stretch>
            <a:fillRect/>
          </a:stretch>
        </p:blipFill>
        <p:spPr>
          <a:xfrm>
            <a:off x="550590" y="4051201"/>
            <a:ext cx="1224136" cy="378439"/>
          </a:xfrm>
          <a:prstGeom prst="rect">
            <a:avLst/>
          </a:prstGeom>
        </p:spPr>
      </p:pic>
      <p:pic>
        <p:nvPicPr>
          <p:cNvPr id="12" name="图片 11"/>
          <p:cNvPicPr>
            <a:picLocks noChangeAspect="1"/>
          </p:cNvPicPr>
          <p:nvPr/>
        </p:nvPicPr>
        <p:blipFill>
          <a:blip r:embed="rId4"/>
          <a:stretch>
            <a:fillRect/>
          </a:stretch>
        </p:blipFill>
        <p:spPr>
          <a:xfrm>
            <a:off x="364633" y="882322"/>
            <a:ext cx="2850254" cy="553993"/>
          </a:xfrm>
          <a:prstGeom prst="rect">
            <a:avLst/>
          </a:prstGeom>
        </p:spPr>
      </p:pic>
      <p:sp>
        <p:nvSpPr>
          <p:cNvPr id="2" name="内容占位符 1"/>
          <p:cNvSpPr>
            <a:spLocks noGrp="1"/>
          </p:cNvSpPr>
          <p:nvPr>
            <p:ph idx="1"/>
          </p:nvPr>
        </p:nvSpPr>
        <p:spPr>
          <a:xfrm>
            <a:off x="360854" y="1269914"/>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Using many “ifs” in the poem, the poet shows readers that people may face many difficult times and ups and downs in their lives.</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诗人</a:t>
            </a:r>
            <a:r>
              <a:rPr lang="zh-CN" altLang="zh-CN">
                <a:latin typeface="Times New Roman" panose="02020603050405020304" pitchFamily="18" charset="0"/>
                <a:ea typeface="楷体" panose="02010609060101010101" pitchFamily="49" charset="-122"/>
                <a:cs typeface="Times New Roman" panose="02020603050405020304" pitchFamily="18" charset="0"/>
              </a:rPr>
              <a:t>通过诗中大量的</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如果</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向读者展示了人生道路上的艰难困苦和起伏跌宕</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2500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1808827"/>
          </a:xfrm>
          <a:prstGeom prst="rect">
            <a:avLst/>
          </a:prstGeom>
        </p:spPr>
      </p:pic>
      <p:pic>
        <p:nvPicPr>
          <p:cNvPr id="6" name="分析.eps" descr="id:2147487343;FounderCES"/>
          <p:cNvPicPr/>
          <p:nvPr/>
        </p:nvPicPr>
        <p:blipFill>
          <a:blip r:embed="rId3"/>
          <a:stretch>
            <a:fillRect/>
          </a:stretch>
        </p:blipFill>
        <p:spPr>
          <a:xfrm>
            <a:off x="498522" y="1222632"/>
            <a:ext cx="1250325" cy="386536"/>
          </a:xfrm>
          <a:prstGeom prst="rect">
            <a:avLst/>
          </a:prstGeom>
        </p:spPr>
      </p:pic>
      <p:sp>
        <p:nvSpPr>
          <p:cNvPr id="2" name="内容占位符 1"/>
          <p:cNvSpPr>
            <a:spLocks noGrp="1"/>
          </p:cNvSpPr>
          <p:nvPr>
            <p:ph idx="1"/>
          </p:nvPr>
        </p:nvSpPr>
        <p:spPr>
          <a:xfrm>
            <a:off x="360854" y="900094"/>
            <a:ext cx="11485848" cy="1754326"/>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引导的是宾语从句，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using many “ifs” in the poem</a:t>
            </a:r>
            <a:r>
              <a:rPr lang="zh-CN" altLang="zh-CN">
                <a:latin typeface="Times New Roman" panose="02020603050405020304" pitchFamily="18" charset="0"/>
                <a:ea typeface="宋体" panose="02010600030101010101" pitchFamily="2" charset="-122"/>
                <a:cs typeface="Times New Roman" panose="02020603050405020304" pitchFamily="18" charset="0"/>
              </a:rPr>
              <a:t>是动名词短语作方式状语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59710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1238445"/>
            <a:ext cx="2457246" cy="613201"/>
          </a:xfrm>
          <a:prstGeom prst="rect">
            <a:avLst/>
          </a:prstGeom>
        </p:spPr>
      </p:pic>
      <p:pic>
        <p:nvPicPr>
          <p:cNvPr id="4" name="图片 3"/>
          <p:cNvPicPr>
            <a:picLocks noChangeAspect="1"/>
          </p:cNvPicPr>
          <p:nvPr/>
        </p:nvPicPr>
        <p:blipFill>
          <a:blip r:embed="rId3"/>
          <a:stretch>
            <a:fillRect/>
          </a:stretch>
        </p:blipFill>
        <p:spPr>
          <a:xfrm>
            <a:off x="3004966" y="1937323"/>
            <a:ext cx="6180480" cy="4083965"/>
          </a:xfrm>
          <a:prstGeom prst="rect">
            <a:avLst/>
          </a:prstGeom>
        </p:spPr>
      </p:pic>
    </p:spTree>
    <p:extLst>
      <p:ext uri="{BB962C8B-B14F-4D97-AF65-F5344CB8AC3E}">
        <p14:creationId xmlns:p14="http://schemas.microsoft.com/office/powerpoint/2010/main" val="18436691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71027" y="2204864"/>
            <a:ext cx="5448358" cy="714429"/>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438264" y="756078"/>
            <a:ext cx="11273566" cy="1461035"/>
          </a:xfrm>
          <a:prstGeom prst="rect">
            <a:avLst/>
          </a:prstGeom>
        </p:spPr>
      </p:pic>
      <p:pic>
        <p:nvPicPr>
          <p:cNvPr id="6" name="图片 5"/>
          <p:cNvPicPr>
            <a:picLocks noChangeAspect="1"/>
          </p:cNvPicPr>
          <p:nvPr/>
        </p:nvPicPr>
        <p:blipFill>
          <a:blip r:embed="rId4"/>
          <a:stretch>
            <a:fillRect/>
          </a:stretch>
        </p:blipFill>
        <p:spPr>
          <a:xfrm>
            <a:off x="550590" y="3114141"/>
            <a:ext cx="3024336" cy="790377"/>
          </a:xfrm>
          <a:prstGeom prst="rect">
            <a:avLst/>
          </a:prstGeom>
        </p:spPr>
      </p:pic>
      <p:sp>
        <p:nvSpPr>
          <p:cNvPr id="7" name="内容占位符 2"/>
          <p:cNvSpPr>
            <a:spLocks noGrp="1"/>
          </p:cNvSpPr>
          <p:nvPr>
            <p:ph idx="1"/>
          </p:nvPr>
        </p:nvSpPr>
        <p:spPr>
          <a:xfrm>
            <a:off x="360854" y="3075925"/>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是一篇议论文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介绍了中外两位诗人的诗歌如何描写人类的优秀品质</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在困难时期保持坚强</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7480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416320"/>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Staying strong during hard times is a beautiful quality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品质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human beings. Let’s have a look at poems from Chinese poet Zheng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1693-1766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UK poet Rudyard Kipling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1865-1936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talking about this quality.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4497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indent="715963" algn="ct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Bamboo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Rock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algn="ct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Zheng Xie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Upright stands the bamboo amid green mountains steep,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toothlike root in broken rock is planted deep.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strong and firm though struck and beaten without rest,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Careless of the wind from north or south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 or west.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Translated by Xu Yuanchong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252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ct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Rudyard Kipling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keep your head when all about you</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losing theirs and blaming it on you,</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can trust yourself when all men doubt you,</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make allowance for their doubting too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6073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can wait and not be tried by waiting,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being lied about, don’t deal in lies,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being hated, don’t give way to hating,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yet don’t look too good, nor talk too wise.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1436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Analysis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Zheng’s poem, we can see that bamboo is full of life and never gives up in hard times. Though this poem may seem to be about bamboo, its message is that people should have the same strength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毅力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must persevere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锲而不舍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never give up when things are hard.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10726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Strength is also clearly shown in the famous Kipling’s poem. Using many “ifs” in the poem, the poet shows readers that people may face many difficult times and ups and downs in their lives.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8539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this case, Kipling calls on people to stay strong in failure or times of trouble, to never stop believing in ourselves and to deal with them in a calm way.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5535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774</Words>
  <Application>Microsoft Office PowerPoint</Application>
  <PresentationFormat>自定义</PresentationFormat>
  <Paragraphs>48</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